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1509" r:id="rId7"/>
    <p:sldId id="1510" r:id="rId8"/>
    <p:sldId id="260" r:id="rId9"/>
    <p:sldId id="1511" r:id="rId10"/>
    <p:sldId id="1512" r:id="rId11"/>
    <p:sldId id="263" r:id="rId12"/>
    <p:sldId id="1513" r:id="rId13"/>
    <p:sldId id="15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58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pjunkies.com/amazon-prime-cost-what-most-people-get-wrong-about-the-2026-price-1xz4" TargetMode="External"/><Relationship Id="rId7" Type="http://schemas.openxmlformats.org/officeDocument/2006/relationships/hyperlink" Target="https://www.rawpixel.com/image/380346/aerial-view-business-data-analysis-graph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1"/><Relationship Id="rId5" Type="http://schemas.openxmlformats.org/officeDocument/2006/relationships/hyperlink" Target="https://androidpctv.com/amazon-prime-video-download-apk/" TargetMode="Externa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321A2-65AC-4C18-CA75-0FB5084CA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/>
          <a:lstStyle/>
          <a:p>
            <a:r>
              <a:rPr lang="en-IN" dirty="0"/>
              <a:t>📊 Amazon Prime Video EDA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FAFC4-11A0-97C2-323D-690551951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3397250"/>
            <a:ext cx="6064250" cy="346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12E1B3-D74B-5180-FC14-AB65352AC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0"/>
            <a:ext cx="6064250" cy="339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CCAF57-042B-76FB-C0A7-20DC6DFF5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5760" y="2586481"/>
            <a:ext cx="4373388" cy="290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>
            <a:normAutofit/>
          </a:bodyPr>
          <a:lstStyle/>
          <a:p>
            <a:r>
              <a:rPr lang="en-IN" dirty="0"/>
              <a:t>Slide 9: Key Takeaways</a:t>
            </a:r>
          </a:p>
        </p:txBody>
      </p:sp>
      <p:pic>
        <p:nvPicPr>
          <p:cNvPr id="5" name="Picture 4" descr="Different types of keys">
            <a:extLst>
              <a:ext uri="{FF2B5EF4-FFF2-40B4-BE49-F238E27FC236}">
                <a16:creationId xmlns:a16="http://schemas.microsoft.com/office/drawing/2014/main" id="{0642FE6E-2E79-B935-1343-E148F6771B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05" r="16095" b="1"/>
          <a:stretch>
            <a:fillRect/>
          </a:stretch>
        </p:blipFill>
        <p:spPr>
          <a:xfrm>
            <a:off x="20" y="10"/>
            <a:ext cx="7781345" cy="685799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/>
          <a:p>
            <a:r>
              <a:rPr lang="en-US" dirty="0"/>
              <a:t>Amazon Prime maintains a diverse and global content library</a:t>
            </a:r>
          </a:p>
          <a:p>
            <a:r>
              <a:rPr lang="en-US" dirty="0"/>
              <a:t>Data‑driven insights can guide smarter content investments</a:t>
            </a:r>
          </a:p>
          <a:p>
            <a:r>
              <a:rPr lang="en-US" dirty="0"/>
              <a:t>Analysis supports strategic decisions in production and acquisition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954079"/>
            <a:ext cx="8430767" cy="1842020"/>
          </a:xfrm>
        </p:spPr>
        <p:txBody>
          <a:bodyPr anchor="b">
            <a:normAutofit/>
          </a:bodyPr>
          <a:lstStyle/>
          <a:p>
            <a:r>
              <a:rPr lang="en-IN" dirty="0"/>
              <a:t>Slide 1: Project Overview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958C01-C0B2-21A9-BBA8-CC9939D5A59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12775" y="3044628"/>
            <a:ext cx="8431213" cy="203454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Performed Exploratory Data Analysis (EDA) on Amazon Prime Video’s content library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Dataset includes movies and TV shows with ratings, genres, runtime, age certification, and cast/crew details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</a:rPr>
              <a:t>Objective: derive business insights to support content strategy and audience targeting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607" y="937260"/>
            <a:ext cx="4572000" cy="4983480"/>
          </a:xfrm>
        </p:spPr>
        <p:txBody>
          <a:bodyPr>
            <a:noAutofit/>
          </a:bodyPr>
          <a:lstStyle/>
          <a:p>
            <a:r>
              <a:rPr lang="en-US" b="1" dirty="0"/>
              <a:t>Slide 2: Business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 content distribution and growth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high‑performing genres and content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 ratings, popularity, and audience maturity segments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 the impact of cast and crew on content quality</a:t>
            </a:r>
          </a:p>
        </p:txBody>
      </p:sp>
      <p:pic>
        <p:nvPicPr>
          <p:cNvPr id="5" name="Picture Placeholder 4" descr="A person standing in an office">
            <a:extLst>
              <a:ext uri="{FF2B5EF4-FFF2-40B4-BE49-F238E27FC236}">
                <a16:creationId xmlns:a16="http://schemas.microsoft.com/office/drawing/2014/main" id="{2E5B50B9-E58D-93E5-6072-B20B89B7A7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/>
          <a:p>
            <a:r>
              <a:rPr lang="en-IN" sz="2500" b="1" dirty="0"/>
              <a:t>Slide 3: Dataset Overview</a:t>
            </a:r>
            <a:br>
              <a:rPr lang="en-IN" sz="2500" b="1" dirty="0"/>
            </a:br>
            <a:br>
              <a:rPr lang="en-IN" sz="2500" b="1" dirty="0"/>
            </a:br>
            <a:r>
              <a:rPr lang="en-IN" sz="2500" dirty="0"/>
              <a:t>Titles dataset: ~9,800 records</a:t>
            </a:r>
            <a:br>
              <a:rPr lang="en-IN" sz="2500" dirty="0"/>
            </a:br>
            <a:r>
              <a:rPr lang="en-IN" sz="2500" dirty="0"/>
              <a:t>Credits dataset: ~124k records</a:t>
            </a:r>
            <a:br>
              <a:rPr lang="en-IN" sz="2500" dirty="0"/>
            </a:br>
            <a:r>
              <a:rPr lang="en-IN" sz="2500" dirty="0"/>
              <a:t>Key attributes: type, release year, genres, IMDb score, TMDB score, popularity, age certification, country</a:t>
            </a:r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450A2E81-6FB7-A07C-426D-BAAF49C67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5835" b="-1"/>
          <a:stretch>
            <a:fillRect/>
          </a:stretch>
        </p:blipFill>
        <p:spPr>
          <a:xfrm>
            <a:off x="5596128" y="4081"/>
            <a:ext cx="6595872" cy="68498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/>
          <a:p>
            <a:r>
              <a:rPr lang="en-US" sz="2100"/>
              <a:t>Slide 4: Content Distribution Insights</a:t>
            </a:r>
            <a:br>
              <a:rPr lang="en-US" sz="2100"/>
            </a:br>
            <a:r>
              <a:rPr lang="en-US" sz="2100"/>
              <a:t>Movies dominate the platform compared to TV shows</a:t>
            </a:r>
            <a:br>
              <a:rPr lang="en-US" sz="2100"/>
            </a:br>
            <a:r>
              <a:rPr lang="en-US" sz="2100"/>
              <a:t>Consistent growth in content volume over recent decades</a:t>
            </a:r>
            <a:br>
              <a:rPr lang="en-US" sz="2100"/>
            </a:br>
            <a:r>
              <a:rPr lang="en-US" sz="2100"/>
              <a:t>Indicates platform expansion and increased content acquisition</a:t>
            </a:r>
            <a:br>
              <a:rPr lang="en-US" sz="2100"/>
            </a:br>
            <a:endParaRPr lang="en-US" sz="21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8D0AE16-3F29-B2C1-280A-1B612403B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Popcorn and drink in an empty red theater">
            <a:extLst>
              <a:ext uri="{FF2B5EF4-FFF2-40B4-BE49-F238E27FC236}">
                <a16:creationId xmlns:a16="http://schemas.microsoft.com/office/drawing/2014/main" id="{E60105D2-CE51-DB83-0210-924F1302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08" r="8434"/>
          <a:stretch>
            <a:fillRect/>
          </a:stretch>
        </p:blipFill>
        <p:spPr>
          <a:xfrm>
            <a:off x="5596128" y="10"/>
            <a:ext cx="6595872" cy="685799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4C93A5-80E9-6069-1F32-0A940123D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6" y="2779477"/>
            <a:ext cx="4810176" cy="38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lang="fr-FR" dirty="0"/>
              <a:t>Slide 5: Genre &amp; Audience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915EE-8859-861F-E5BA-6261AE8C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3" r="4004" b="2"/>
          <a:stretch>
            <a:fillRect/>
          </a:stretch>
        </p:blipFill>
        <p:spPr>
          <a:xfrm>
            <a:off x="20" y="10"/>
            <a:ext cx="7584124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>
            <a:normAutofit/>
          </a:bodyPr>
          <a:lstStyle/>
          <a:p>
            <a:r>
              <a:rPr lang="en-US"/>
              <a:t>Drama and Comedy are the most common genres</a:t>
            </a:r>
          </a:p>
          <a:p>
            <a:r>
              <a:rPr lang="en-US"/>
              <a:t>Thriller and Documentary genres show rising trends</a:t>
            </a:r>
          </a:p>
          <a:p>
            <a:r>
              <a:rPr lang="en-US"/>
              <a:t>Genre analysis helps identify audience preferences</a:t>
            </a:r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>
            <a:normAutofit/>
          </a:bodyPr>
          <a:lstStyle/>
          <a:p>
            <a:r>
              <a:rPr lang="en-US" sz="3300"/>
              <a:t>Slide 6: Ratings &amp; Popularity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27DEC-92DB-0EAB-11DC-480EDA8A76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>
            <a:normAutofit/>
          </a:bodyPr>
          <a:lstStyle/>
          <a:p>
            <a:r>
              <a:rPr lang="en-US" dirty="0"/>
              <a:t>Strong correlation between IMDb and TMDB ratings</a:t>
            </a:r>
          </a:p>
          <a:p>
            <a:r>
              <a:rPr lang="en-US" dirty="0"/>
              <a:t>Higher popularity generally aligns with higher vote counts</a:t>
            </a:r>
          </a:p>
          <a:p>
            <a:r>
              <a:rPr lang="en-US" dirty="0"/>
              <a:t>Identified top‑rated and most‑engaged titles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BD832-7653-EC3B-C49F-CD0878F41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80" y="1180776"/>
            <a:ext cx="6446520" cy="4496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/>
          <a:p>
            <a:r>
              <a:rPr lang="en-US" dirty="0"/>
              <a:t>Slide 7: Age Certification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B0A7F-D427-7AB1-D607-B2081B8D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72" y="0"/>
            <a:ext cx="7199999" cy="685800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Majority of content targets mature audiences</a:t>
            </a:r>
          </a:p>
          <a:p>
            <a:pPr>
              <a:lnSpc>
                <a:spcPct val="110000"/>
              </a:lnSpc>
            </a:pPr>
            <a:r>
              <a:rPr lang="en-US"/>
              <a:t>Family and general‑audience content still form a significant portion</a:t>
            </a:r>
          </a:p>
          <a:p>
            <a:pPr>
              <a:lnSpc>
                <a:spcPct val="110000"/>
              </a:lnSpc>
            </a:pPr>
            <a:r>
              <a:rPr lang="en-US"/>
              <a:t>Helps in audience segmentation and compliance‑aware planning</a:t>
            </a:r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543" y="393225"/>
            <a:ext cx="6388483" cy="968483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Slide 8: Cast &amp; Crew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819" y="1883664"/>
            <a:ext cx="5631096" cy="1545336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Certain actors and directors appear frequently across titles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Their associated content shows higher average ratings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Highlights the role of talent in content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F31AD-B497-4C95-2223-186C43FD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35" y="302301"/>
            <a:ext cx="4631608" cy="299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76020-DD90-B792-83D5-82858B224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235" y="3558387"/>
            <a:ext cx="4719998" cy="31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A2E174-8201-44C8-8E86-D532E6482A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815C017-F059-461C-B5CA-F74FA82919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7CFCFE-9E11-486F-94A1-AD5EF62D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{82EC9AE7-CC90-4EA3-BE93-78EED68FB7FC}9db5ba7a-f6a8-423e-8130-f3099013613b-TF6f351658-02aa-4255-a406-604a46294ca9_win32</Template>
  <TotalTime>27</TotalTime>
  <Words>324</Words>
  <Application>Microsoft Office PowerPoint</Application>
  <PresentationFormat>Widescreen</PresentationFormat>
  <Paragraphs>33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Neue Haas Grotesk Text Pro</vt:lpstr>
      <vt:lpstr>Helena</vt:lpstr>
      <vt:lpstr>📊 Amazon Prime Video EDA Project</vt:lpstr>
      <vt:lpstr>Slide 1: Project Overview</vt:lpstr>
      <vt:lpstr>PowerPoint Presentation</vt:lpstr>
      <vt:lpstr>Slide 3: Dataset Overview  Titles dataset: ~9,800 records Credits dataset: ~124k records Key attributes: type, release year, genres, IMDb score, TMDB score, popularity, age certification, country</vt:lpstr>
      <vt:lpstr>Slide 4: Content Distribution Insights Movies dominate the platform compared to TV shows Consistent growth in content volume over recent decades Indicates platform expansion and increased content acquisition </vt:lpstr>
      <vt:lpstr>Slide 5: Genre &amp; Audience Insights</vt:lpstr>
      <vt:lpstr>Slide 6: Ratings &amp; Popularity Analysis</vt:lpstr>
      <vt:lpstr>Slide 7: Age Certification Analysis</vt:lpstr>
      <vt:lpstr>Slide 8: Cast &amp; Crew Impact</vt:lpstr>
      <vt:lpstr>Slide 9: 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Karan Singh</dc:creator>
  <cp:lastModifiedBy>Karan Singh</cp:lastModifiedBy>
  <cp:revision>3</cp:revision>
  <dcterms:created xsi:type="dcterms:W3CDTF">2026-02-10T07:51:48Z</dcterms:created>
  <dcterms:modified xsi:type="dcterms:W3CDTF">2026-02-11T14:21:40Z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